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96" r:id="rId4"/>
    <p:sldId id="303" r:id="rId5"/>
    <p:sldId id="304" r:id="rId6"/>
    <p:sldId id="307" r:id="rId7"/>
    <p:sldId id="297" r:id="rId8"/>
    <p:sldId id="276" r:id="rId9"/>
    <p:sldId id="277" r:id="rId10"/>
    <p:sldId id="306" r:id="rId11"/>
    <p:sldId id="278" r:id="rId12"/>
    <p:sldId id="298" r:id="rId13"/>
    <p:sldId id="279" r:id="rId14"/>
    <p:sldId id="280" r:id="rId15"/>
    <p:sldId id="262" r:id="rId16"/>
    <p:sldId id="290" r:id="rId17"/>
    <p:sldId id="291" r:id="rId18"/>
    <p:sldId id="292" r:id="rId19"/>
    <p:sldId id="263" r:id="rId20"/>
    <p:sldId id="281" r:id="rId21"/>
    <p:sldId id="282" r:id="rId22"/>
    <p:sldId id="283" r:id="rId23"/>
    <p:sldId id="284" r:id="rId24"/>
    <p:sldId id="264" r:id="rId25"/>
    <p:sldId id="285" r:id="rId26"/>
    <p:sldId id="286" r:id="rId27"/>
    <p:sldId id="300" r:id="rId28"/>
    <p:sldId id="301" r:id="rId29"/>
    <p:sldId id="287" r:id="rId30"/>
    <p:sldId id="288" r:id="rId31"/>
    <p:sldId id="266" r:id="rId32"/>
    <p:sldId id="289" r:id="rId33"/>
    <p:sldId id="293" r:id="rId34"/>
    <p:sldId id="294" r:id="rId35"/>
    <p:sldId id="295" r:id="rId36"/>
    <p:sldId id="267" r:id="rId37"/>
    <p:sldId id="299" r:id="rId38"/>
    <p:sldId id="302" r:id="rId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9" autoAdjust="0"/>
    <p:restoredTop sz="94660"/>
  </p:normalViewPr>
  <p:slideViewPr>
    <p:cSldViewPr snapToGrid="0">
      <p:cViewPr varScale="1">
        <p:scale>
          <a:sx n="90" d="100"/>
          <a:sy n="90" d="100"/>
        </p:scale>
        <p:origin x="9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Tabelle1!$A$2:$A$4</c:f>
              <c:strCache>
                <c:ptCount val="3"/>
                <c:pt idx="0">
                  <c:v>WIFI Driver</c:v>
                </c:pt>
                <c:pt idx="1">
                  <c:v>WIFI Encryption</c:v>
                </c:pt>
                <c:pt idx="2">
                  <c:v>USB Controller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120</c:v>
                </c:pt>
                <c:pt idx="1">
                  <c:v>40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40725240"/>
        <c:axId val="384451840"/>
        <c:axId val="390454328"/>
      </c:bar3DChart>
      <c:catAx>
        <c:axId val="240725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4451840"/>
        <c:crosses val="autoZero"/>
        <c:auto val="1"/>
        <c:lblAlgn val="ctr"/>
        <c:lblOffset val="100"/>
        <c:noMultiLvlLbl val="0"/>
      </c:catAx>
      <c:valAx>
        <c:axId val="38445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0725240"/>
        <c:crosses val="autoZero"/>
        <c:crossBetween val="between"/>
      </c:valAx>
      <c:serAx>
        <c:axId val="390454328"/>
        <c:scaling>
          <c:orientation val="minMax"/>
        </c:scaling>
        <c:delete val="1"/>
        <c:axPos val="b"/>
        <c:majorTickMark val="none"/>
        <c:minorTickMark val="none"/>
        <c:tickLblPos val="nextTo"/>
        <c:crossAx val="38445184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344471784776902"/>
          <c:y val="0.81105019685039381"/>
          <c:w val="9.5355877891603949E-2"/>
          <c:h val="7.06921928011426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0D22-62FD-42C2-9375-DB665CB53482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30799-5571-43A7-8F7F-66A992760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2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229FC-51C2-4E1D-A6C4-9B87BE6D84CF}" type="datetimeFigureOut">
              <a:rPr lang="de-DE" smtClean="0"/>
              <a:t>13.01.2016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56E8-5C37-4652-B0E1-C5A6E91068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90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864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6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31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18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6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71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90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70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70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035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45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956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2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77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30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302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881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448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564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RC Task</a:t>
            </a:r>
          </a:p>
          <a:p>
            <a:r>
              <a:rPr lang="de-DE" baseline="0" dirty="0" smtClean="0"/>
              <a:t>SDM-Task 	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producing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endParaRPr lang="de-DE" baseline="0" dirty="0" smtClean="0">
              <a:sym typeface="Wingdings" panose="05000000000000000000" pitchFamily="2" charset="2"/>
            </a:endParaRPr>
          </a:p>
          <a:p>
            <a:r>
              <a:rPr lang="de-DE" baseline="0" dirty="0" smtClean="0">
                <a:sym typeface="Wingdings" panose="05000000000000000000" pitchFamily="2" charset="2"/>
              </a:rPr>
              <a:t>Main Controlling Task</a:t>
            </a:r>
          </a:p>
          <a:p>
            <a:r>
              <a:rPr lang="de-DE" baseline="0" dirty="0" smtClean="0">
                <a:sym typeface="Wingdings" panose="05000000000000000000" pitchFamily="2" charset="2"/>
              </a:rPr>
              <a:t>Logger	 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consuming</a:t>
            </a:r>
            <a:r>
              <a:rPr lang="en-US" sz="1200" dirty="0" smtClean="0"/>
              <a:t>Flight Controller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40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502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39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7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06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09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010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381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394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879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829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82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93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0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43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37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35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63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4487-07F5-4E0C-A698-8DA0B71426E5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37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959-4ACD-4AD7-9314-0E260580F78F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64F-F231-42B8-9DF4-FBE8B4153856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73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139"/>
            <a:ext cx="9144000" cy="519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E43-5B1E-49C1-93E3-C4324372C052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29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5117-4153-4ACF-8575-94EE5A5C03B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75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720F-18D4-413D-88AE-6608935563BC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210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6447-D905-49F1-9148-859E85181723}" type="datetime1">
              <a:rPr lang="de-DE" smtClean="0"/>
              <a:t>13.01.2016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85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6BFB-9D85-4FD2-AD0A-8695AB1040D8}" type="datetime1">
              <a:rPr lang="de-DE" smtClean="0"/>
              <a:t>13.01.2016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38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C8-BDAC-4C98-8828-9C3677E43DD3}" type="datetime1">
              <a:rPr lang="de-DE" smtClean="0"/>
              <a:t>13.01.2016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26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F88E-5A69-4E9C-AA65-970EB9ACAF0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20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4A9F-EAA1-43E6-AA15-D9BA1C7481F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7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3932-ECB2-46ED-85A1-210C39AF3C7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76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85756" y="5300133"/>
            <a:ext cx="531572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X-COPTER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609" y="181905"/>
            <a:ext cx="49355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accent5">
                    <a:lumMod val="75000"/>
                  </a:schemeClr>
                </a:solidFill>
              </a:rPr>
              <a:t>Integrated </a:t>
            </a:r>
            <a:r>
              <a:rPr lang="de-DE" sz="4400" b="1" dirty="0" smtClean="0">
                <a:solidFill>
                  <a:schemeClr val="accent5">
                    <a:lumMod val="75000"/>
                  </a:schemeClr>
                </a:solidFill>
              </a:rPr>
              <a:t>Project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Fall Semester 15/16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University </a:t>
            </a:r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Applied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Sciences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Ulm</a:t>
            </a:r>
            <a:endParaRPr lang="de-DE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9" y="4917989"/>
            <a:ext cx="2503608" cy="17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ut_testflug_2">
            <a:hlinkClick r:id="" action="ppaction://media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1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553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cut_testflug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0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3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535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032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Old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27" y="1825625"/>
            <a:ext cx="6180946" cy="4351338"/>
          </a:xfrm>
        </p:spPr>
      </p:pic>
    </p:spTree>
    <p:extLst>
      <p:ext uri="{BB962C8B-B14F-4D97-AF65-F5344CB8AC3E}">
        <p14:creationId xmlns:p14="http://schemas.microsoft.com/office/powerpoint/2010/main" val="30441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203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New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2" y="1787905"/>
            <a:ext cx="7075134" cy="4643056"/>
          </a:xfrm>
        </p:spPr>
      </p:pic>
    </p:spTree>
    <p:extLst>
      <p:ext uri="{BB962C8B-B14F-4D97-AF65-F5344CB8AC3E}">
        <p14:creationId xmlns:p14="http://schemas.microsoft.com/office/powerpoint/2010/main" val="33530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en-US" sz="2000" dirty="0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221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689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Additional hardware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4090" y="1970346"/>
            <a:ext cx="4549494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Commercial power supply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5-30 Vin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5-12Vout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max 6A output</a:t>
            </a:r>
          </a:p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RC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RC receiver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68" y="5109628"/>
            <a:ext cx="7128303" cy="113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3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051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RC Receiver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454949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</a:t>
            </a:r>
            <a:r>
              <a:rPr lang="en-US" sz="2400" dirty="0" err="1" smtClean="0"/>
              <a:t>HoTT</a:t>
            </a:r>
            <a:r>
              <a:rPr lang="en-US" sz="2400" dirty="0" smtClean="0"/>
              <a:t>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Receiver supporting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Sum signal (PPM)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Serial sum signal (SUMD)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Support for telemetry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5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378201"/>
            <a:ext cx="3654425" cy="2488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8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223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Graupner</a:t>
            </a:r>
            <a:r>
              <a:rPr lang="en-US" sz="3000" b="1" dirty="0" smtClean="0"/>
              <a:t> SUMD protocol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09584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Signal can be read by UART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Updating every 10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16 bit output resolution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Fairly easy to parse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In contrast to PPM no real-time encoding required.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</a:t>
            </a:r>
            <a:r>
              <a:rPr lang="de-DE" sz="2000" dirty="0"/>
              <a:t>Project</a:t>
            </a:r>
            <a:r>
              <a:rPr lang="de-DE" sz="2000" dirty="0" smtClean="0"/>
              <a:t>: Hardware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9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62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33" y="2291707"/>
            <a:ext cx="5347402" cy="3954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069949" y="2171121"/>
            <a:ext cx="96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C00000"/>
                </a:solidFill>
              </a:rPr>
              <a:t>START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0220" y="5131960"/>
            <a:ext cx="113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C00000"/>
                </a:solidFill>
              </a:rPr>
              <a:t>GOAL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81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Buildroot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30" y="1872661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Wi-Fi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7995" y="4538201"/>
            <a:ext cx="8184938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Automatically connects at start up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Stable link to access point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Encrypted communication with WPA2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50" y="1346196"/>
            <a:ext cx="65731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265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MCAPI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2102796"/>
            <a:ext cx="3091110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 smtClean="0"/>
              <a:t>Interprocessor</a:t>
            </a:r>
            <a:r>
              <a:rPr lang="en-US" sz="2400" dirty="0" smtClean="0"/>
              <a:t> communication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FIFO based</a:t>
            </a: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33" y="1487948"/>
            <a:ext cx="4296171" cy="2658166"/>
          </a:xfrm>
          <a:prstGeom prst="rect">
            <a:avLst/>
          </a:prstGeom>
        </p:spPr>
      </p:pic>
      <p:pic>
        <p:nvPicPr>
          <p:cNvPr id="13" name="Bild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09" y="4226369"/>
            <a:ext cx="5760720" cy="21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092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MAVLink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3904543" cy="29084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Communication protocol between UAV and ground 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C </a:t>
            </a:r>
            <a:r>
              <a:rPr lang="en-US" sz="2400" dirty="0" smtClean="0"/>
              <a:t>library for header based messaging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QGroundControl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22" y="1487948"/>
            <a:ext cx="4063918" cy="3823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426" y="1593578"/>
            <a:ext cx="415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 Air Vehicle Communication Protocol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9" y="5166160"/>
            <a:ext cx="3810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Flight 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962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385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</a:t>
            </a:r>
            <a:r>
              <a:rPr lang="en-US" sz="3000" b="1" dirty="0" smtClean="0"/>
              <a:t>ystem 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38" y="1909410"/>
            <a:ext cx="6448164" cy="4391423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222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3909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Program </a:t>
            </a:r>
            <a:r>
              <a:rPr lang="en-US" sz="3000" b="1" dirty="0" smtClean="0"/>
              <a:t>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19" y="1210949"/>
            <a:ext cx="4442085" cy="52776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29426" y="2159506"/>
            <a:ext cx="3564693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Init</a:t>
            </a:r>
            <a:r>
              <a:rPr lang="en-US" sz="2400" dirty="0" smtClean="0"/>
              <a:t> state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Driver, </a:t>
            </a:r>
            <a:r>
              <a:rPr lang="en-US" sz="2400" dirty="0" err="1" smtClean="0"/>
              <a:t>Mutex</a:t>
            </a:r>
            <a:r>
              <a:rPr lang="en-US" sz="2400" dirty="0" smtClean="0"/>
              <a:t>, Timer &amp; Task initialization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Split into </a:t>
            </a:r>
            <a:r>
              <a:rPr lang="en-US" sz="2400" dirty="0" smtClean="0"/>
              <a:t>three tasks</a:t>
            </a:r>
            <a:endParaRPr lang="en-US" sz="2400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RC Receiver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Main </a:t>
            </a:r>
            <a:r>
              <a:rPr lang="en-US" sz="2400" dirty="0" smtClean="0"/>
              <a:t>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6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38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Dataflow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Project: Flight Controller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285375" y="1708633"/>
            <a:ext cx="8308291" cy="435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Canvas 3"/>
          <p:cNvGrpSpPr/>
          <p:nvPr/>
        </p:nvGrpSpPr>
        <p:grpSpPr>
          <a:xfrm>
            <a:off x="329426" y="1764946"/>
            <a:ext cx="8408174" cy="4264119"/>
            <a:chOff x="0" y="0"/>
            <a:chExt cx="6287770" cy="3228340"/>
          </a:xfrm>
        </p:grpSpPr>
        <p:sp>
          <p:nvSpPr>
            <p:cNvPr id="41" name="Rechteck 17"/>
            <p:cNvSpPr/>
            <p:nvPr/>
          </p:nvSpPr>
          <p:spPr>
            <a:xfrm>
              <a:off x="0" y="0"/>
              <a:ext cx="6287770" cy="3228340"/>
            </a:xfrm>
            <a:prstGeom prst="rect">
              <a:avLst/>
            </a:prstGeom>
          </p:spPr>
        </p:sp>
        <p:sp>
          <p:nvSpPr>
            <p:cNvPr id="42" name="Rectangle 4"/>
            <p:cNvSpPr/>
            <p:nvPr/>
          </p:nvSpPr>
          <p:spPr>
            <a:xfrm>
              <a:off x="0" y="5280"/>
              <a:ext cx="104400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3" name="Rectangle 6"/>
            <p:cNvSpPr/>
            <p:nvPr/>
          </p:nvSpPr>
          <p:spPr>
            <a:xfrm>
              <a:off x="0" y="2240940"/>
              <a:ext cx="1044000" cy="504000"/>
            </a:xfrm>
            <a:prstGeom prst="rect">
              <a:avLst/>
            </a:prstGeom>
            <a:solidFill>
              <a:srgbClr val="08EC7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Remote Control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Rectangle 7"/>
            <p:cNvSpPr/>
            <p:nvPr/>
          </p:nvSpPr>
          <p:spPr>
            <a:xfrm>
              <a:off x="2847000" y="5280"/>
              <a:ext cx="1044000" cy="5027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Sensor Data </a:t>
              </a: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8"/>
            <p:cNvSpPr/>
            <p:nvPr/>
          </p:nvSpPr>
          <p:spPr>
            <a:xfrm>
              <a:off x="2847000" y="90170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 dirty="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 Data Filter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2847000" y="179857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7" name="Rectangle 11"/>
            <p:cNvSpPr/>
            <p:nvPr/>
          </p:nvSpPr>
          <p:spPr>
            <a:xfrm>
              <a:off x="2847000" y="269494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 To Motor Mapper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Rectangle 12"/>
            <p:cNvSpPr/>
            <p:nvPr/>
          </p:nvSpPr>
          <p:spPr>
            <a:xfrm>
              <a:off x="5384460" y="1348060"/>
              <a:ext cx="74676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Motors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9" name="Straight Arrow Connector 14"/>
            <p:cNvCxnSpPr/>
            <p:nvPr/>
          </p:nvCxnSpPr>
          <p:spPr>
            <a:xfrm>
              <a:off x="3369000" y="1404620"/>
              <a:ext cx="0" cy="393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5"/>
            <p:cNvCxnSpPr/>
            <p:nvPr/>
          </p:nvCxnSpPr>
          <p:spPr>
            <a:xfrm>
              <a:off x="3369000" y="2301490"/>
              <a:ext cx="0" cy="39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19"/>
            <p:cNvCxnSpPr/>
            <p:nvPr/>
          </p:nvCxnSpPr>
          <p:spPr>
            <a:xfrm>
              <a:off x="1044000" y="2613410"/>
              <a:ext cx="1803000" cy="33299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20"/>
            <p:cNvCxnSpPr/>
            <p:nvPr/>
          </p:nvCxnSpPr>
          <p:spPr>
            <a:xfrm>
              <a:off x="3369000" y="508000"/>
              <a:ext cx="0" cy="393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21"/>
            <p:cNvCxnSpPr/>
            <p:nvPr/>
          </p:nvCxnSpPr>
          <p:spPr>
            <a:xfrm flipV="1">
              <a:off x="3891000" y="1599520"/>
              <a:ext cx="1493460" cy="134688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 Box 22"/>
            <p:cNvSpPr txBox="1"/>
            <p:nvPr/>
          </p:nvSpPr>
          <p:spPr>
            <a:xfrm>
              <a:off x="2698440" y="576780"/>
              <a:ext cx="14887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averaged sensor data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2"/>
            <p:cNvSpPr txBox="1"/>
            <p:nvPr/>
          </p:nvSpPr>
          <p:spPr>
            <a:xfrm>
              <a:off x="1356420" y="15440"/>
              <a:ext cx="11230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raw sensor data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6" name="Straight Arrow Connector 24"/>
            <p:cNvCxnSpPr/>
            <p:nvPr/>
          </p:nvCxnSpPr>
          <p:spPr>
            <a:xfrm flipV="1">
              <a:off x="1044000" y="256640"/>
              <a:ext cx="1803000" cy="2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Elbow Connector 25"/>
            <p:cNvCxnSpPr/>
            <p:nvPr/>
          </p:nvCxnSpPr>
          <p:spPr>
            <a:xfrm flipV="1">
              <a:off x="1044000" y="2050030"/>
              <a:ext cx="1803000" cy="36671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 Box 22"/>
            <p:cNvSpPr txBox="1"/>
            <p:nvPr/>
          </p:nvSpPr>
          <p:spPr>
            <a:xfrm>
              <a:off x="2889220" y="1442720"/>
              <a:ext cx="104270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Text Box 22"/>
            <p:cNvSpPr txBox="1"/>
            <p:nvPr/>
          </p:nvSpPr>
          <p:spPr>
            <a:xfrm>
              <a:off x="2847000" y="2363290"/>
              <a:ext cx="112649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PID error values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0" name="Text Box 22"/>
            <p:cNvSpPr txBox="1"/>
            <p:nvPr/>
          </p:nvSpPr>
          <p:spPr>
            <a:xfrm>
              <a:off x="4077600" y="2115120"/>
              <a:ext cx="130686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motor PWM signals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1" name="Text Box 22"/>
            <p:cNvSpPr txBox="1"/>
            <p:nvPr/>
          </p:nvSpPr>
          <p:spPr>
            <a:xfrm>
              <a:off x="1846550" y="179349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2" name="Text Box 22"/>
            <p:cNvSpPr txBox="1"/>
            <p:nvPr/>
          </p:nvSpPr>
          <p:spPr>
            <a:xfrm>
              <a:off x="1846550" y="269494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throttle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0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553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Dataflow conclusion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574957" y="3131756"/>
            <a:ext cx="3904543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RC controller Task</a:t>
            </a:r>
            <a:endParaRPr lang="en-US" sz="24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Main Controlling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Logger Task</a:t>
            </a:r>
            <a:endParaRPr lang="en-US" sz="2400" dirty="0"/>
          </a:p>
        </p:txBody>
      </p:sp>
      <p:sp>
        <p:nvSpPr>
          <p:cNvPr id="17" name="TextBox 6"/>
          <p:cNvSpPr txBox="1"/>
          <p:nvPr/>
        </p:nvSpPr>
        <p:spPr>
          <a:xfrm>
            <a:off x="574957" y="2239909"/>
            <a:ext cx="39045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Four Tasks in the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23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438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PID </a:t>
            </a:r>
            <a:r>
              <a:rPr lang="de-DE" sz="3000" b="1" dirty="0" err="1" smtClean="0"/>
              <a:t>regulators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/>
              <a:t>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29407" y="224969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992841"/>
              </p:ext>
            </p:extLst>
          </p:nvPr>
        </p:nvGraphicFramePr>
        <p:xfrm>
          <a:off x="1429407" y="2249699"/>
          <a:ext cx="57626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Document" r:id="rId5" imgW="5755102" imgH="3425164" progId="Word.Document.12">
                  <p:embed/>
                </p:oleObj>
              </mc:Choice>
              <mc:Fallback>
                <p:oleObj name="Document" r:id="rId5" imgW="5755102" imgH="342516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407" y="2249699"/>
                        <a:ext cx="5762625" cy="342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83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DEDED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rgbClr val="5B9BD5"/>
                </a:solidFill>
              </a:rPr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890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7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PIDToMotorMapper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</a:t>
            </a:r>
            <a:r>
              <a:rPr lang="de-DE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833168"/>
              </p:ext>
            </p:extLst>
          </p:nvPr>
        </p:nvGraphicFramePr>
        <p:xfrm>
          <a:off x="1246526" y="2599712"/>
          <a:ext cx="7848000" cy="1327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r:id="rId5" imgW="6067800" imgH="1028880" progId="opendocument.WriterDocument.1">
                  <p:embed/>
                </p:oleObj>
              </mc:Choice>
              <mc:Fallback>
                <p:oleObj r:id="rId5" imgW="6067800" imgH="1028880" progId="opendocument.Writer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526" y="2599712"/>
                        <a:ext cx="7848000" cy="13274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𝑡h𝑟𝑜𝑡𝑡𝑙𝑒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𝑃𝐼𝐷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349668" y="2113453"/>
            <a:ext cx="14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First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349668" y="4212261"/>
            <a:ext cx="1775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Second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56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72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7149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de-DE" sz="3000" b="1" dirty="0" err="1" smtClean="0"/>
              <a:t>controller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329425" y="2216859"/>
            <a:ext cx="717204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At this point in time the output values of the motor mapper module aren´t correct!</a:t>
            </a:r>
          </a:p>
          <a:p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Possible errors: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Wrong input ranges because of a wrong conversion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Logical error in the module itself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0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4957" y="2024099"/>
            <a:ext cx="4691987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Underestimated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complexity</a:t>
            </a:r>
            <a:endParaRPr lang="de-DE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Implementation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WIFI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USB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MAVLINK &amp; MCAPI</a:t>
            </a:r>
            <a:endParaRPr lang="de-D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9426" y="1210949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Linux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2734941" y="3181611"/>
          <a:ext cx="5952449" cy="367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46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188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General Challenges &amp; Problems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506993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Organizing the team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Time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File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NIOS Eclipse doesn‘t work with </a:t>
            </a:r>
            <a:r>
              <a:rPr lang="en-US" sz="2400" dirty="0" err="1" smtClean="0"/>
              <a:t>Git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3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5136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Improvements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Topic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21495"/>
              </p:ext>
            </p:extLst>
          </p:nvPr>
        </p:nvGraphicFramePr>
        <p:xfrm>
          <a:off x="1248428" y="1971622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Initial</a:t>
                      </a:r>
                      <a:r>
                        <a:rPr lang="en-US" baseline="0" noProof="0" dirty="0" smtClean="0"/>
                        <a:t> state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Actual state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Wrong USB Hardware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 USB Controller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</a:t>
                      </a:r>
                      <a:r>
                        <a:rPr lang="en-US" baseline="0" noProof="0" dirty="0" smtClean="0"/>
                        <a:t> supply doesn‘t work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 supply works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</a:t>
                      </a:r>
                      <a:r>
                        <a:rPr lang="en-US" baseline="0" noProof="0" dirty="0" smtClean="0"/>
                        <a:t> test flight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Successful</a:t>
                      </a:r>
                      <a:r>
                        <a:rPr lang="de-DE" baseline="0" noProof="0" dirty="0" smtClean="0"/>
                        <a:t> </a:t>
                      </a:r>
                      <a:r>
                        <a:rPr lang="en-US" baseline="0" noProof="0" dirty="0" smtClean="0"/>
                        <a:t>flight test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 principle</a:t>
                      </a:r>
                      <a:r>
                        <a:rPr lang="en-US" baseline="0" noProof="0" dirty="0" smtClean="0"/>
                        <a:t> connection to ground station established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Working</a:t>
                      </a:r>
                      <a:r>
                        <a:rPr lang="en-US" baseline="0" noProof="0" dirty="0" smtClean="0"/>
                        <a:t> concept with our own flight controller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4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Lessons Learned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637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Lesson </a:t>
            </a:r>
            <a:r>
              <a:rPr lang="en-US" sz="3000" b="1" dirty="0"/>
              <a:t>Learned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081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Lesson </a:t>
            </a:r>
            <a:r>
              <a:rPr lang="en-US" sz="2000" dirty="0"/>
              <a:t>Learned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Do not postpone things with unknown risks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Teamwork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Regularly team meeting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Generous time calculations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only in fulltime job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Previous documentation important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66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Thank you for listening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Finish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72" y="1999198"/>
            <a:ext cx="4291261" cy="42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1769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Introduction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1816218"/>
            <a:ext cx="43864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The X-Copter is planned as an autonomous modular </a:t>
            </a:r>
            <a:r>
              <a:rPr lang="en-GB" sz="2400" dirty="0" err="1" smtClean="0"/>
              <a:t>multicopter</a:t>
            </a:r>
            <a:endParaRPr lang="en-GB" sz="2400" dirty="0" smtClean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 smtClean="0"/>
              <a:t>Fields of application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3D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Rescue Missions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Surveillance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Parcel delivery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Movie Production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03" y="2107316"/>
            <a:ext cx="2448363" cy="2509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81" y="1169492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48" y="261107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16" y="2647215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10" y="404772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947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811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Customer Needs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30911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Basic Requirements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Modularity (4/6 rotors)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Stable power supply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Sturdy construction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Remote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flight</a:t>
            </a: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with commercial 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Own Flight Controller</a:t>
            </a:r>
            <a:endParaRPr lang="en-GB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4479500" y="2239909"/>
            <a:ext cx="40808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Logging and Sensors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Evaluating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Logging of all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Visualisation on Ground </a:t>
            </a:r>
            <a:r>
              <a:rPr lang="en-GB" sz="2000" dirty="0"/>
              <a:t>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Future Development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3D Environment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Autonomous flight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Collision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b="1" dirty="0"/>
          </a:p>
        </p:txBody>
      </p:sp>
      <p:pic>
        <p:nvPicPr>
          <p:cNvPr id="1026" name="Picture 2" descr="http://oism.co.uk/wp-content/uploads/2012/01/landing-client-feedba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72" y="1069248"/>
            <a:ext cx="3286759" cy="102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1" y="1637929"/>
            <a:ext cx="6195125" cy="4856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426" y="1210949"/>
            <a:ext cx="422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Initial state of the Project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8669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Finished Physical model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Custom </a:t>
            </a:r>
            <a:r>
              <a:rPr lang="en-GB" sz="2400" dirty="0"/>
              <a:t>p</a:t>
            </a:r>
            <a:r>
              <a:rPr lang="en-GB" sz="2400" dirty="0" smtClean="0"/>
              <a:t>ower supply circuit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Interfaces (I2C, PIOs, PWM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Interface circuit for sensors and actors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Sensors (gyroscope, accelerometer, compass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SoPC</a:t>
            </a:r>
            <a:r>
              <a:rPr lang="en-GB" sz="2400" dirty="0" smtClean="0"/>
              <a:t> for the FPGA-part of DE1-SoC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Interprocessor</a:t>
            </a:r>
            <a:r>
              <a:rPr lang="en-GB" sz="2400" dirty="0" smtClean="0"/>
              <a:t> communication with FIFOs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Drivers (partially tested)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smtClean="0"/>
              <a:t>(Some </a:t>
            </a:r>
            <a:r>
              <a:rPr lang="en-GB" sz="2400" dirty="0" smtClean="0"/>
              <a:t>sort of USB interface)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7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024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23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Project Management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6914" y="221480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6" y="2820932"/>
            <a:ext cx="6791607" cy="31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5344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Changes in Project Management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20930"/>
              </p:ext>
            </p:extLst>
          </p:nvPr>
        </p:nvGraphicFramePr>
        <p:xfrm>
          <a:off x="1613320" y="2628856"/>
          <a:ext cx="6096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Positiv</a:t>
                      </a:r>
                      <a:r>
                        <a:rPr lang="en-GB" baseline="0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Negative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Daily Scrum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Planning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Taskboard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Review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Retrospektive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6"/>
          <p:cNvSpPr txBox="1"/>
          <p:nvPr/>
        </p:nvSpPr>
        <p:spPr>
          <a:xfrm>
            <a:off x="329426" y="205022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19" name="TextBox 6"/>
          <p:cNvSpPr txBox="1"/>
          <p:nvPr/>
        </p:nvSpPr>
        <p:spPr>
          <a:xfrm>
            <a:off x="329426" y="5282122"/>
            <a:ext cx="73798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Conclusion: Scrum only works if the team meets every day</a:t>
            </a:r>
          </a:p>
        </p:txBody>
      </p:sp>
    </p:spTree>
    <p:extLst>
      <p:ext uri="{BB962C8B-B14F-4D97-AF65-F5344CB8AC3E}">
        <p14:creationId xmlns:p14="http://schemas.microsoft.com/office/powerpoint/2010/main" val="41116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1119</Words>
  <Application>Microsoft Office PowerPoint</Application>
  <PresentationFormat>On-screen Show (4:3)</PresentationFormat>
  <Paragraphs>448</Paragraphs>
  <Slides>38</Slides>
  <Notes>37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Document</vt:lpstr>
      <vt:lpstr>opendocument.WriterDocument.1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Maurus</dc:creator>
  <cp:lastModifiedBy>Florian Schneider1337</cp:lastModifiedBy>
  <cp:revision>82</cp:revision>
  <dcterms:created xsi:type="dcterms:W3CDTF">2016-01-09T14:37:09Z</dcterms:created>
  <dcterms:modified xsi:type="dcterms:W3CDTF">2016-01-13T19:50:41Z</dcterms:modified>
</cp:coreProperties>
</file>